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1233" r:id="rId3"/>
    <p:sldId id="1235" r:id="rId4"/>
    <p:sldId id="1230" r:id="rId5"/>
    <p:sldId id="262" r:id="rId6"/>
    <p:sldId id="315" r:id="rId7"/>
    <p:sldId id="1236" r:id="rId8"/>
    <p:sldId id="360" r:id="rId9"/>
    <p:sldId id="361" r:id="rId10"/>
    <p:sldId id="1234" r:id="rId11"/>
    <p:sldId id="1238" r:id="rId12"/>
    <p:sldId id="296" r:id="rId13"/>
    <p:sldId id="309" r:id="rId14"/>
    <p:sldId id="1239" r:id="rId15"/>
    <p:sldId id="1240" r:id="rId16"/>
    <p:sldId id="308" r:id="rId17"/>
    <p:sldId id="291" r:id="rId18"/>
    <p:sldId id="400" r:id="rId19"/>
    <p:sldId id="1224" r:id="rId20"/>
    <p:sldId id="363" r:id="rId21"/>
    <p:sldId id="1225" r:id="rId22"/>
    <p:sldId id="396" r:id="rId23"/>
    <p:sldId id="399" r:id="rId24"/>
    <p:sldId id="401" r:id="rId25"/>
    <p:sldId id="397" r:id="rId26"/>
    <p:sldId id="282" r:id="rId27"/>
    <p:sldId id="342" r:id="rId28"/>
    <p:sldId id="1226" r:id="rId29"/>
    <p:sldId id="1227" r:id="rId30"/>
    <p:sldId id="418" r:id="rId31"/>
    <p:sldId id="409" r:id="rId32"/>
    <p:sldId id="377" r:id="rId33"/>
    <p:sldId id="386" r:id="rId34"/>
    <p:sldId id="382" r:id="rId35"/>
    <p:sldId id="1232" r:id="rId36"/>
    <p:sldId id="1229" r:id="rId37"/>
    <p:sldId id="1231" r:id="rId38"/>
    <p:sldId id="330" r:id="rId39"/>
    <p:sldId id="357" r:id="rId40"/>
    <p:sldId id="346" r:id="rId41"/>
    <p:sldId id="347" r:id="rId42"/>
    <p:sldId id="348" r:id="rId43"/>
    <p:sldId id="366" r:id="rId44"/>
    <p:sldId id="367" r:id="rId45"/>
    <p:sldId id="368" r:id="rId46"/>
    <p:sldId id="369" r:id="rId47"/>
    <p:sldId id="371" r:id="rId48"/>
    <p:sldId id="384" r:id="rId49"/>
    <p:sldId id="381" r:id="rId50"/>
    <p:sldId id="354" r:id="rId51"/>
    <p:sldId id="380" r:id="rId52"/>
    <p:sldId id="297" r:id="rId53"/>
    <p:sldId id="340" r:id="rId54"/>
    <p:sldId id="341" r:id="rId55"/>
    <p:sldId id="344" r:id="rId56"/>
    <p:sldId id="345" r:id="rId57"/>
    <p:sldId id="355" r:id="rId58"/>
    <p:sldId id="356" r:id="rId59"/>
    <p:sldId id="1228" r:id="rId60"/>
    <p:sldId id="359" r:id="rId61"/>
    <p:sldId id="358" r:id="rId62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9" autoAdjust="0"/>
    <p:restoredTop sz="96508"/>
  </p:normalViewPr>
  <p:slideViewPr>
    <p:cSldViewPr>
      <p:cViewPr varScale="1">
        <p:scale>
          <a:sx n="136" d="100"/>
          <a:sy n="136" d="100"/>
        </p:scale>
        <p:origin x="1000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69BCF0-020A-1745-BC75-5D62F18194A8}" type="slidenum">
              <a:rPr lang="en-GB"/>
              <a:pPr/>
              <a:t>12</a:t>
            </a:fld>
            <a:endParaRPr lang="en-GB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6025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38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A57AFB-A20C-A84D-8CA2-A9C117C733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8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Predictive Learning a Self Model: The Genesis of Symbolic Cognition?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CA829-00B5-1945-B677-EF03BA6F8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" y="276225"/>
            <a:ext cx="9627936" cy="6934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4BDF1-19C9-2D47-B6E4-8A9820C3B81C}"/>
              </a:ext>
            </a:extLst>
          </p:cNvPr>
          <p:cNvSpPr txBox="1"/>
          <p:nvPr/>
        </p:nvSpPr>
        <p:spPr>
          <a:xfrm>
            <a:off x="3819525" y="6770946"/>
            <a:ext cx="2209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Lamme</a:t>
            </a:r>
            <a:r>
              <a:rPr lang="en-US" sz="2400" dirty="0"/>
              <a:t>, 2006</a:t>
            </a:r>
          </a:p>
        </p:txBody>
      </p:sp>
    </p:spTree>
    <p:extLst>
      <p:ext uri="{BB962C8B-B14F-4D97-AF65-F5344CB8AC3E}">
        <p14:creationId xmlns:p14="http://schemas.microsoft.com/office/powerpoint/2010/main" val="106666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PBWM System (bio LSTM)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29532" y="1649510"/>
            <a:ext cx="7130821" cy="450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1527" y="6296025"/>
            <a:ext cx="7949613" cy="501676"/>
          </a:xfrm>
          <a:prstGeom prst="rect">
            <a:avLst/>
          </a:prstGeom>
          <a:noFill/>
        </p:spPr>
        <p:txBody>
          <a:bodyPr wrap="none" lIns="91410" tIns="45706" rIns="91410" bIns="45706" rtlCol="0">
            <a:spAutoFit/>
          </a:bodyPr>
          <a:lstStyle/>
          <a:p>
            <a:r>
              <a:rPr lang="en-US" sz="2800" dirty="0"/>
              <a:t>Three levels of modulation to get anything done..</a:t>
            </a:r>
          </a:p>
        </p:txBody>
      </p:sp>
    </p:spTree>
    <p:extLst>
      <p:ext uri="{BB962C8B-B14F-4D97-AF65-F5344CB8AC3E}">
        <p14:creationId xmlns:p14="http://schemas.microsoft.com/office/powerpoint/2010/main" val="135494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4" y="301630"/>
            <a:ext cx="9069386" cy="1263650"/>
          </a:xfrm>
          <a:ln/>
        </p:spPr>
        <p:txBody>
          <a:bodyPr/>
          <a:lstStyle/>
          <a:p>
            <a:pPr>
              <a:tabLst>
                <a:tab pos="723525" algn="l"/>
                <a:tab pos="1447045" algn="l"/>
                <a:tab pos="2170575" algn="l"/>
                <a:tab pos="2894099" algn="l"/>
                <a:tab pos="3617623" algn="l"/>
                <a:tab pos="4341150" algn="l"/>
                <a:tab pos="5064674" algn="l"/>
                <a:tab pos="5788199" algn="l"/>
                <a:tab pos="6511723" algn="l"/>
                <a:tab pos="7235249" algn="l"/>
                <a:tab pos="7958774" algn="l"/>
                <a:tab pos="8682298" algn="l"/>
              </a:tabLst>
            </a:pPr>
            <a:r>
              <a:rPr lang="en-GB"/>
              <a:t>Dynamic, Adaptive Gating (BG)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6296025"/>
            <a:ext cx="8890000" cy="685800"/>
          </a:xfrm>
          <a:ln/>
        </p:spPr>
        <p:txBody>
          <a:bodyPr/>
          <a:lstStyle/>
          <a:p>
            <a:pPr>
              <a:tabLst>
                <a:tab pos="723525" algn="l"/>
                <a:tab pos="1447045" algn="l"/>
                <a:tab pos="2170575" algn="l"/>
                <a:tab pos="2894099" algn="l"/>
                <a:tab pos="3617623" algn="l"/>
                <a:tab pos="4341150" algn="l"/>
                <a:tab pos="5064674" algn="l"/>
                <a:tab pos="5788199" algn="l"/>
                <a:tab pos="6511723" algn="l"/>
                <a:tab pos="7235249" algn="l"/>
                <a:tab pos="7958774" algn="l"/>
                <a:tab pos="8682298" algn="l"/>
              </a:tabLst>
            </a:pPr>
            <a:r>
              <a:rPr lang="en-GB" dirty="0"/>
              <a:t>BG Toggles PFC </a:t>
            </a:r>
            <a:r>
              <a:rPr lang="en-GB" dirty="0" err="1"/>
              <a:t>bistable</a:t>
            </a:r>
            <a:r>
              <a:rPr lang="en-GB" dirty="0"/>
              <a:t> states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928" y="1495425"/>
            <a:ext cx="824230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5928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Basal Ganglia Reward Learning</a:t>
            </a:r>
            <a:br>
              <a:rPr lang="en-US" dirty="0"/>
            </a:br>
            <a:r>
              <a:rPr lang="en-US" sz="2000" dirty="0"/>
              <a:t>(Frank, 2005…; O’Reilly &amp; Frank 2006)	</a:t>
            </a:r>
          </a:p>
        </p:txBody>
      </p:sp>
      <p:pic>
        <p:nvPicPr>
          <p:cNvPr id="5" name="Content Placeholder 4" descr="fig_bg_frontal_da_burst_d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44" y="1680633"/>
            <a:ext cx="9067799" cy="36836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244" y="5714154"/>
            <a:ext cx="9067799" cy="857945"/>
          </a:xfrm>
          <a:prstGeom prst="rect">
            <a:avLst/>
          </a:prstGeom>
          <a:noFill/>
        </p:spPr>
        <p:txBody>
          <a:bodyPr wrap="square" lIns="100750" tIns="50377" rIns="100750" bIns="50377" rtlCol="0">
            <a:spAutoFit/>
          </a:bodyPr>
          <a:lstStyle/>
          <a:p>
            <a:pPr>
              <a:buFontTx/>
              <a:buChar char="•"/>
            </a:pPr>
            <a:r>
              <a:rPr lang="en-US" sz="2600" dirty="0"/>
              <a:t> Trial and error learning: action of updating PFC is evaluated in terms of previous success associated with PFC state</a:t>
            </a:r>
          </a:p>
        </p:txBody>
      </p:sp>
    </p:spTree>
    <p:extLst>
      <p:ext uri="{BB962C8B-B14F-4D97-AF65-F5344CB8AC3E}">
        <p14:creationId xmlns:p14="http://schemas.microsoft.com/office/powerpoint/2010/main" val="1361183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BG Gates Super -&gt; Deep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241" y="1419225"/>
            <a:ext cx="9067799" cy="38659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1" y="5534025"/>
            <a:ext cx="906779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charset="0"/>
              <a:buChar char="•"/>
            </a:pPr>
            <a:r>
              <a:rPr lang="en-US" sz="2000" dirty="0"/>
              <a:t>Maintenance via </a:t>
            </a:r>
            <a:r>
              <a:rPr lang="en-US" sz="2000" dirty="0" err="1"/>
              <a:t>Thalamocortical</a:t>
            </a:r>
            <a:r>
              <a:rPr lang="en-US" sz="2000" dirty="0"/>
              <a:t> loops (TRC &lt;-&gt; Deep), BG disinhibits</a:t>
            </a:r>
          </a:p>
          <a:p>
            <a:pPr marL="285750" indent="-285750">
              <a:buSzPct val="100000"/>
              <a:buFont typeface="Arial" charset="0"/>
              <a:buChar char="•"/>
            </a:pPr>
            <a:r>
              <a:rPr lang="en-US" sz="2000" dirty="0"/>
              <a:t>Superficial reflects inputs </a:t>
            </a:r>
            <a:r>
              <a:rPr lang="en-US" sz="2000" i="1" dirty="0"/>
              <a:t>and</a:t>
            </a:r>
            <a:r>
              <a:rPr lang="en-US" sz="2000" dirty="0"/>
              <a:t> maintenance</a:t>
            </a:r>
          </a:p>
          <a:p>
            <a:pPr marL="285750" indent="-285750">
              <a:buSzPct val="100000"/>
              <a:buFont typeface="Arial" charset="0"/>
              <a:buChar char="•"/>
            </a:pPr>
            <a:r>
              <a:rPr lang="en-US" sz="2000" dirty="0"/>
              <a:t>Separate Maintenance vs. Output PFC / BG </a:t>
            </a:r>
            <a:r>
              <a:rPr lang="en-US" sz="2000" i="1" dirty="0"/>
              <a:t>stripes</a:t>
            </a:r>
          </a:p>
        </p:txBody>
      </p:sp>
    </p:spTree>
    <p:extLst>
      <p:ext uri="{BB962C8B-B14F-4D97-AF65-F5344CB8AC3E}">
        <p14:creationId xmlns:p14="http://schemas.microsoft.com/office/powerpoint/2010/main" val="2586699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BG Gates Super -&gt; Deep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1525" y="1266825"/>
            <a:ext cx="8487218" cy="4997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6448424"/>
            <a:ext cx="9067799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00000"/>
              <a:buFont typeface="Arial" charset="0"/>
              <a:buChar char="•"/>
            </a:pPr>
            <a:r>
              <a:rPr lang="en-US" dirty="0"/>
              <a:t>Competition in </a:t>
            </a:r>
            <a:r>
              <a:rPr lang="en-US" dirty="0" err="1"/>
              <a:t>GPi</a:t>
            </a:r>
            <a:r>
              <a:rPr lang="en-US" dirty="0"/>
              <a:t>, </a:t>
            </a:r>
            <a:r>
              <a:rPr lang="en-US" dirty="0" err="1"/>
              <a:t>GPe</a:t>
            </a:r>
            <a:r>
              <a:rPr lang="en-US" dirty="0"/>
              <a:t> (and striatum) between </a:t>
            </a:r>
            <a:r>
              <a:rPr lang="en-US" dirty="0" err="1"/>
              <a:t>Maint</a:t>
            </a:r>
            <a:r>
              <a:rPr lang="en-US" dirty="0"/>
              <a:t> vs. Output, and diff stripes</a:t>
            </a:r>
          </a:p>
          <a:p>
            <a:pPr marL="285750" indent="-285750">
              <a:buSzPct val="100000"/>
              <a:buFont typeface="Arial" charset="0"/>
              <a:buChar char="•"/>
            </a:pPr>
            <a:r>
              <a:rPr lang="en-US" dirty="0"/>
              <a:t>Pre-competition in </a:t>
            </a:r>
            <a:r>
              <a:rPr lang="en-US" dirty="0" err="1"/>
              <a:t>GPe</a:t>
            </a:r>
            <a:r>
              <a:rPr lang="en-US" dirty="0"/>
              <a:t> for </a:t>
            </a:r>
            <a:r>
              <a:rPr lang="en-US" dirty="0" err="1"/>
              <a:t>NoGo</a:t>
            </a:r>
            <a:r>
              <a:rPr lang="en-US" dirty="0"/>
              <a:t> veto power (cannot veto everything!)</a:t>
            </a:r>
          </a:p>
          <a:p>
            <a:pPr marL="285750" indent="-285750">
              <a:buSzPct val="100000"/>
              <a:buFont typeface="Arial" charset="0"/>
              <a:buChar char="•"/>
            </a:pPr>
            <a:r>
              <a:rPr lang="en-US" dirty="0"/>
              <a:t>Asymmetric learning rate for dopamine dips vs. bursts on </a:t>
            </a:r>
            <a:r>
              <a:rPr lang="en-US" dirty="0" err="1"/>
              <a:t>NoGo</a:t>
            </a:r>
            <a:r>
              <a:rPr lang="en-US" dirty="0"/>
              <a:t> (D2) – hypercritical..</a:t>
            </a:r>
          </a:p>
        </p:txBody>
      </p:sp>
    </p:spTree>
    <p:extLst>
      <p:ext uri="{BB962C8B-B14F-4D97-AF65-F5344CB8AC3E}">
        <p14:creationId xmlns:p14="http://schemas.microsoft.com/office/powerpoint/2010/main" val="857841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PBWM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Learns from raw trial &amp; error experience to perform complex working memory tasks, including N-Back (Chatham et al, 2011), 1-2-AX CPT (O’Reilly &amp; Frank, 2006), Keep Track (Friedman et al, in prep)</a:t>
            </a:r>
          </a:p>
          <a:p>
            <a:r>
              <a:rPr lang="en-US" dirty="0"/>
              <a:t>Role of BG and DA on working memory tested in a number of </a:t>
            </a:r>
            <a:r>
              <a:rPr lang="en-US" dirty="0" err="1"/>
              <a:t>expts</a:t>
            </a:r>
            <a:r>
              <a:rPr lang="en-US" dirty="0"/>
              <a:t> (e.g., Frank &amp; O’Reilly, 2006)</a:t>
            </a:r>
          </a:p>
        </p:txBody>
      </p:sp>
    </p:spTree>
    <p:extLst>
      <p:ext uri="{BB962C8B-B14F-4D97-AF65-F5344CB8AC3E}">
        <p14:creationId xmlns:p14="http://schemas.microsoft.com/office/powerpoint/2010/main" val="3230707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FBC0-73B2-1448-BD99-C7938641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to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16E83-1FFA-8B49-901E-A86DE3E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Goal-driven (ends-driven / teleological) </a:t>
            </a:r>
            <a:r>
              <a:rPr lang="en-US" i="1" dirty="0"/>
              <a:t>inverse model</a:t>
            </a:r>
            <a:r>
              <a:rPr lang="en-US" dirty="0"/>
              <a:t> learning to select actions based on outcomes (age ~2-4)</a:t>
            </a:r>
          </a:p>
          <a:p>
            <a:r>
              <a:rPr lang="en-US" dirty="0"/>
              <a:t>Metacognitive model of the self is learned through predictive learning of self / other behavior (I am what I do) (age ~5+)</a:t>
            </a:r>
          </a:p>
          <a:p>
            <a:r>
              <a:rPr lang="en-US" dirty="0"/>
              <a:t>Symbolic cognition emerges from goal-driven metacognitive control of the self: </a:t>
            </a:r>
            <a:r>
              <a:rPr lang="en-US" i="1" dirty="0"/>
              <a:t>I learn to flexibly activate desired outcomes by mentally simulating my self model</a:t>
            </a:r>
          </a:p>
        </p:txBody>
      </p:sp>
    </p:spTree>
    <p:extLst>
      <p:ext uri="{BB962C8B-B14F-4D97-AF65-F5344CB8AC3E}">
        <p14:creationId xmlns:p14="http://schemas.microsoft.com/office/powerpoint/2010/main" val="2432869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748119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Desirable difficulty of predictive learning:</a:t>
            </a:r>
          </a:p>
          <a:p>
            <a:r>
              <a:rPr lang="en-US" sz="2800" b="1" dirty="0"/>
              <a:t>	</a:t>
            </a:r>
            <a:r>
              <a:rPr lang="en-US" sz="2800" dirty="0"/>
              <a:t>physics, optics, “core knowledge”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No need for hand labeled data (the future is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AC49-1FBD-D546-96C0-0B3D23BD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drive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0F3AB-E3B8-9443-8BD3-127FD2D58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hand-train models to do all the elements of symbolic cognition (neural production system in PFC / BG).</a:t>
            </a:r>
          </a:p>
          <a:p>
            <a:r>
              <a:rPr lang="en-US" dirty="0"/>
              <a:t>What is always missing are the learning signals to shape / improve this system in the first place.</a:t>
            </a:r>
          </a:p>
          <a:p>
            <a:r>
              <a:rPr lang="en-US" i="1" dirty="0"/>
              <a:t>We learn problem solving because we actually have real problems we want to solve (i.e., goal states we can’t yet achieve).</a:t>
            </a:r>
          </a:p>
          <a:p>
            <a:pPr lvl="1"/>
            <a:r>
              <a:rPr lang="en-US" i="1" dirty="0"/>
              <a:t>Goals are like predictions = source of error signals</a:t>
            </a:r>
          </a:p>
        </p:txBody>
      </p:sp>
    </p:spTree>
    <p:extLst>
      <p:ext uri="{BB962C8B-B14F-4D97-AF65-F5344CB8AC3E}">
        <p14:creationId xmlns:p14="http://schemas.microsoft.com/office/powerpoint/2010/main" val="3904303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30" y="1639709"/>
            <a:ext cx="2996768" cy="306800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73997" y="1639709"/>
            <a:ext cx="2981584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1611" y="1639709"/>
            <a:ext cx="3033863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30" y="1458990"/>
            <a:ext cx="2960685" cy="30310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5091" y="1458990"/>
            <a:ext cx="2945683" cy="3031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78182B-7C13-FB4B-9249-38B187940B3F}"/>
              </a:ext>
            </a:extLst>
          </p:cNvPr>
          <p:cNvGrpSpPr/>
          <p:nvPr/>
        </p:nvGrpSpPr>
        <p:grpSpPr>
          <a:xfrm>
            <a:off x="619125" y="1343025"/>
            <a:ext cx="6583115" cy="2880071"/>
            <a:chOff x="2611461" y="95985"/>
            <a:chExt cx="6583115" cy="28800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9F34E9-B9ED-C94C-A160-CD50FE845186}"/>
                </a:ext>
              </a:extLst>
            </p:cNvPr>
            <p:cNvSpPr/>
            <p:nvPr/>
          </p:nvSpPr>
          <p:spPr>
            <a:xfrm>
              <a:off x="2712651" y="95985"/>
              <a:ext cx="1984624" cy="1166370"/>
            </a:xfrm>
            <a:prstGeom prst="rect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9D14E0-C5EE-FD43-8C7E-BA30033E0ED7}"/>
                </a:ext>
              </a:extLst>
            </p:cNvPr>
            <p:cNvSpPr txBox="1"/>
            <p:nvPr/>
          </p:nvSpPr>
          <p:spPr>
            <a:xfrm>
              <a:off x="3511320" y="295499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7CF8A3-F13E-7146-85CF-2C3131D83A6E}"/>
                </a:ext>
              </a:extLst>
            </p:cNvPr>
            <p:cNvSpPr txBox="1"/>
            <p:nvPr/>
          </p:nvSpPr>
          <p:spPr>
            <a:xfrm>
              <a:off x="3748874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27D19C-EA71-2C43-BF5C-8E4A6891CFC6}"/>
                </a:ext>
              </a:extLst>
            </p:cNvPr>
            <p:cNvSpPr txBox="1"/>
            <p:nvPr/>
          </p:nvSpPr>
          <p:spPr>
            <a:xfrm>
              <a:off x="3510844" y="751577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2CC92-0D96-FE43-BB3D-7BD067929A4E}"/>
                </a:ext>
              </a:extLst>
            </p:cNvPr>
            <p:cNvSpPr txBox="1"/>
            <p:nvPr/>
          </p:nvSpPr>
          <p:spPr>
            <a:xfrm>
              <a:off x="3273348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424ED6-9C81-EF4D-9E39-2A93E59F7C31}"/>
                </a:ext>
              </a:extLst>
            </p:cNvPr>
            <p:cNvSpPr/>
            <p:nvPr/>
          </p:nvSpPr>
          <p:spPr>
            <a:xfrm flipV="1">
              <a:off x="3670866" y="656432"/>
              <a:ext cx="58595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D80EF7-A2A1-4643-A185-34899FB7FA28}"/>
                </a:ext>
              </a:extLst>
            </p:cNvPr>
            <p:cNvSpPr txBox="1"/>
            <p:nvPr/>
          </p:nvSpPr>
          <p:spPr>
            <a:xfrm>
              <a:off x="2611461" y="127226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C7B2E5-D767-BB4D-84CA-7F8E81023E72}"/>
                </a:ext>
              </a:extLst>
            </p:cNvPr>
            <p:cNvSpPr txBox="1"/>
            <p:nvPr/>
          </p:nvSpPr>
          <p:spPr>
            <a:xfrm>
              <a:off x="4135404" y="1664600"/>
              <a:ext cx="17291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Until response</a:t>
              </a:r>
            </a:p>
            <a:p>
              <a:pPr algn="just"/>
              <a:r>
                <a:rPr lang="en-US" sz="1600" dirty="0"/>
                <a:t>maxWait: 3000 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096E1-B462-6647-A70A-B47958D49A6A}"/>
                </a:ext>
              </a:extLst>
            </p:cNvPr>
            <p:cNvSpPr txBox="1"/>
            <p:nvPr/>
          </p:nvSpPr>
          <p:spPr>
            <a:xfrm>
              <a:off x="5850885" y="2022339"/>
              <a:ext cx="7873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RSI:</a:t>
              </a:r>
            </a:p>
            <a:p>
              <a:pPr algn="just"/>
              <a:r>
                <a:rPr lang="en-US" sz="1600" dirty="0"/>
                <a:t>400 ms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5B0E08-66F4-024A-8EC8-628F6B21545E}"/>
                </a:ext>
              </a:extLst>
            </p:cNvPr>
            <p:cNvCxnSpPr/>
            <p:nvPr/>
          </p:nvCxnSpPr>
          <p:spPr>
            <a:xfrm>
              <a:off x="2804353" y="2262890"/>
              <a:ext cx="2253273" cy="38873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14558A-CFA6-FF4A-9A66-5D53762A3988}"/>
                </a:ext>
              </a:extLst>
            </p:cNvPr>
            <p:cNvSpPr txBox="1"/>
            <p:nvPr/>
          </p:nvSpPr>
          <p:spPr>
            <a:xfrm rot="486751">
              <a:off x="2653993" y="225257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ABFB7C-BFB9-AC4D-959A-5397FFE38B67}"/>
                </a:ext>
              </a:extLst>
            </p:cNvPr>
            <p:cNvSpPr/>
            <p:nvPr/>
          </p:nvSpPr>
          <p:spPr>
            <a:xfrm>
              <a:off x="4250420" y="484457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B5A838-9714-7F4D-9062-8363B70E7DC0}"/>
                </a:ext>
              </a:extLst>
            </p:cNvPr>
            <p:cNvSpPr/>
            <p:nvPr/>
          </p:nvSpPr>
          <p:spPr>
            <a:xfrm>
              <a:off x="5218234" y="1074529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A9C6A7-A07D-0B42-B52A-F07ED0424735}"/>
                </a:ext>
              </a:extLst>
            </p:cNvPr>
            <p:cNvSpPr/>
            <p:nvPr/>
          </p:nvSpPr>
          <p:spPr>
            <a:xfrm>
              <a:off x="5788889" y="904962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B31FE6-41BB-5540-8E02-50969FCE0D86}"/>
                </a:ext>
              </a:extLst>
            </p:cNvPr>
            <p:cNvSpPr/>
            <p:nvPr/>
          </p:nvSpPr>
          <p:spPr>
            <a:xfrm>
              <a:off x="6689797" y="1495034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B80D74-B545-E142-9437-1B2E1CFD2636}"/>
                </a:ext>
              </a:extLst>
            </p:cNvPr>
            <p:cNvSpPr/>
            <p:nvPr/>
          </p:nvSpPr>
          <p:spPr>
            <a:xfrm>
              <a:off x="7209952" y="1409233"/>
              <a:ext cx="1984624" cy="11663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110C20-1BB7-F54C-885A-094C8CCB05A7}"/>
                </a:ext>
              </a:extLst>
            </p:cNvPr>
            <p:cNvSpPr txBox="1"/>
            <p:nvPr/>
          </p:nvSpPr>
          <p:spPr>
            <a:xfrm>
              <a:off x="7941715" y="1608747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59D8CA-A728-6F41-9C9E-87648E08D506}"/>
                </a:ext>
              </a:extLst>
            </p:cNvPr>
            <p:cNvSpPr txBox="1"/>
            <p:nvPr/>
          </p:nvSpPr>
          <p:spPr>
            <a:xfrm>
              <a:off x="8178115" y="1836785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D4360-796B-B740-8E49-9D9D305F3EA1}"/>
                </a:ext>
              </a:extLst>
            </p:cNvPr>
            <p:cNvSpPr txBox="1"/>
            <p:nvPr/>
          </p:nvSpPr>
          <p:spPr>
            <a:xfrm>
              <a:off x="7942393" y="206482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467E7D-9C99-7045-988E-E16314535312}"/>
                </a:ext>
              </a:extLst>
            </p:cNvPr>
            <p:cNvSpPr txBox="1"/>
            <p:nvPr/>
          </p:nvSpPr>
          <p:spPr>
            <a:xfrm>
              <a:off x="7703743" y="183678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6E5ADF-5D3A-CA4E-9D5A-E45A1DF98286}"/>
                </a:ext>
              </a:extLst>
            </p:cNvPr>
            <p:cNvSpPr txBox="1"/>
            <p:nvPr/>
          </p:nvSpPr>
          <p:spPr>
            <a:xfrm>
              <a:off x="7153697" y="260672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94FB1A-5F5E-F248-985B-E6FE640F58B8}"/>
                </a:ext>
              </a:extLst>
            </p:cNvPr>
            <p:cNvSpPr/>
            <p:nvPr/>
          </p:nvSpPr>
          <p:spPr>
            <a:xfrm>
              <a:off x="8113056" y="1933208"/>
              <a:ext cx="49260" cy="475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42C1090-01A9-4444-96B6-AE198E43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"/>
          <a:stretch/>
        </p:blipFill>
        <p:spPr>
          <a:xfrm>
            <a:off x="3369156" y="4334920"/>
            <a:ext cx="5462664" cy="3129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6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092" y="1456091"/>
            <a:ext cx="5709056" cy="480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01" y="451260"/>
            <a:ext cx="8061960" cy="722568"/>
          </a:xfrm>
        </p:spPr>
        <p:txBody>
          <a:bodyPr/>
          <a:lstStyle/>
          <a:p>
            <a:r>
              <a:rPr lang="en-US" dirty="0"/>
              <a:t>After Visual Learning..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1770066"/>
            <a:ext cx="9256716" cy="498951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8" dirty="0"/>
              <a:t>Tantrums!!!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256" y="6383015"/>
            <a:ext cx="335662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(Monster’s Inc. Scream Power)</a:t>
            </a:r>
          </a:p>
        </p:txBody>
      </p:sp>
    </p:spTree>
    <p:extLst>
      <p:ext uri="{BB962C8B-B14F-4D97-AF65-F5344CB8AC3E}">
        <p14:creationId xmlns:p14="http://schemas.microsoft.com/office/powerpoint/2010/main" val="2839296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288431"/>
            <a:ext cx="5257800" cy="4774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75D8-B43A-004E-8893-C48D85557246}"/>
              </a:ext>
            </a:extLst>
          </p:cNvPr>
          <p:cNvSpPr txBox="1"/>
          <p:nvPr/>
        </p:nvSpPr>
        <p:spPr>
          <a:xfrm>
            <a:off x="923925" y="6143625"/>
            <a:ext cx="8305800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predictive learning mechanisms applied to forward and inverse sensory-motor learning.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BF72-BFDE-9D40-841E-2774292B2F23}"/>
              </a:ext>
            </a:extLst>
          </p:cNvPr>
          <p:cNvSpPr txBox="1"/>
          <p:nvPr/>
        </p:nvSpPr>
        <p:spPr>
          <a:xfrm>
            <a:off x="6334125" y="1419225"/>
            <a:ext cx="3048000" cy="333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turn</a:t>
            </a:r>
          </a:p>
          <a:p>
            <a:r>
              <a:rPr lang="en-US" sz="2800" dirty="0"/>
              <a:t>action -&gt; outcome</a:t>
            </a:r>
          </a:p>
          <a:p>
            <a:r>
              <a:rPr lang="en-US" sz="2800" dirty="0"/>
              <a:t> into</a:t>
            </a:r>
          </a:p>
          <a:p>
            <a:r>
              <a:rPr lang="en-US" sz="2800" i="1" dirty="0"/>
              <a:t>desired</a:t>
            </a:r>
            <a:r>
              <a:rPr lang="en-US" sz="2800" dirty="0"/>
              <a:t> outcome</a:t>
            </a:r>
          </a:p>
          <a:p>
            <a:r>
              <a:rPr lang="en-US" sz="2800" dirty="0"/>
              <a:t> -&gt; action?</a:t>
            </a:r>
          </a:p>
          <a:p>
            <a:endParaRPr lang="en-US" sz="2800" dirty="0"/>
          </a:p>
          <a:p>
            <a:r>
              <a:rPr lang="en-US" sz="2800" dirty="0"/>
              <a:t>Not as easy as it might sound..</a:t>
            </a:r>
          </a:p>
        </p:txBody>
      </p:sp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888999"/>
          </a:xfrm>
        </p:spPr>
        <p:txBody>
          <a:bodyPr/>
          <a:lstStyle/>
          <a:p>
            <a:r>
              <a:rPr lang="en-US" dirty="0" err="1"/>
              <a:t>Leabra</a:t>
            </a:r>
            <a:r>
              <a:rPr lang="en-US" dirty="0"/>
              <a:t> Biological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32874-C01E-6D4A-9204-E5973F013C1A}"/>
              </a:ext>
            </a:extLst>
          </p:cNvPr>
          <p:cNvSpPr txBox="1"/>
          <p:nvPr/>
        </p:nvSpPr>
        <p:spPr>
          <a:xfrm>
            <a:off x="6867525" y="1567295"/>
            <a:ext cx="2590800" cy="454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PC is parallel</a:t>
            </a:r>
          </a:p>
          <a:p>
            <a:endParaRPr lang="en-US" sz="2800" dirty="0"/>
          </a:p>
          <a:p>
            <a:r>
              <a:rPr lang="en-US" sz="2800" dirty="0"/>
              <a:t>BG / FC enables serial via </a:t>
            </a:r>
            <a:r>
              <a:rPr lang="en-US" sz="2800" i="1" dirty="0"/>
              <a:t>gating</a:t>
            </a:r>
            <a:r>
              <a:rPr lang="en-US" sz="2800" dirty="0"/>
              <a:t> and </a:t>
            </a:r>
            <a:r>
              <a:rPr lang="en-US" sz="2800" i="1" dirty="0"/>
              <a:t>active task maintenance</a:t>
            </a:r>
          </a:p>
          <a:p>
            <a:endParaRPr lang="en-US" sz="2800" dirty="0"/>
          </a:p>
          <a:p>
            <a:r>
              <a:rPr lang="en-US" sz="2800" dirty="0"/>
              <a:t>Hippo is fast, high-capacity memory cache</a:t>
            </a: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EE8C340E-3BF1-D54D-B9AD-4D1AA81E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242" y="1571625"/>
            <a:ext cx="6161914" cy="50725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5531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76314"/>
          </a:xfrm>
        </p:spPr>
        <p:txBody>
          <a:bodyPr/>
          <a:lstStyle/>
          <a:p>
            <a:r>
              <a:rPr lang="en-US" dirty="0"/>
              <a:t>SAL: Synthesis of ACT-R &amp; </a:t>
            </a:r>
            <a:r>
              <a:rPr lang="en-US" dirty="0" err="1"/>
              <a:t>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43"/>
          <a:stretch/>
        </p:blipFill>
        <p:spPr>
          <a:xfrm>
            <a:off x="390528" y="1386683"/>
            <a:ext cx="4672769" cy="4989513"/>
          </a:xfrm>
        </p:spPr>
      </p:pic>
      <p:pic>
        <p:nvPicPr>
          <p:cNvPr id="5" name="Picture 4" descr="fig_act_r_sal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1571625"/>
            <a:ext cx="5191805" cy="4010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528" y="6377208"/>
            <a:ext cx="9372597" cy="786597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BG production system forces serialization -&gt; flexible combination of productions.  Goal buffer &amp; declarative memory coordinate.</a:t>
            </a:r>
          </a:p>
        </p:txBody>
      </p:sp>
    </p:spTree>
    <p:extLst>
      <p:ext uri="{BB962C8B-B14F-4D97-AF65-F5344CB8AC3E}">
        <p14:creationId xmlns:p14="http://schemas.microsoft.com/office/powerpoint/2010/main" val="1566062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90A0-2FCD-1742-ABDD-03B7A1B0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vs. Serial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1329-0E9D-2640-860F-55BD78A8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Turing machines are universal </a:t>
            </a:r>
            <a:r>
              <a:rPr lang="en-US" i="1" dirty="0"/>
              <a:t>because</a:t>
            </a:r>
            <a:r>
              <a:rPr lang="en-US" dirty="0"/>
              <a:t> they are serial (and it doesn’t take much hardware)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Conversely, some (large class of) problems </a:t>
            </a:r>
            <a:r>
              <a:rPr lang="en-US" i="1" dirty="0"/>
              <a:t>cannot</a:t>
            </a:r>
            <a:r>
              <a:rPr lang="en-US" dirty="0"/>
              <a:t> be solved in parallel (dependencies..)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i="1" dirty="0"/>
              <a:t>To achieve universal flexibility, inherently parallel neural processing must support serial mode</a:t>
            </a:r>
          </a:p>
        </p:txBody>
      </p:sp>
    </p:spTree>
    <p:extLst>
      <p:ext uri="{BB962C8B-B14F-4D97-AF65-F5344CB8AC3E}">
        <p14:creationId xmlns:p14="http://schemas.microsoft.com/office/powerpoint/2010/main" val="291742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2062-1BAC-1347-B8A5-25D4C9EC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Serial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84AD-F4F4-A042-8471-57C9D7A87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Solving novel tasks requires novel combinations of existing subroutines (or new subroutines, which is much harder)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Serialization allows generic recombination of subroutines.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Parallel processing requires separate hardware for each routine, and connecting them is tricky..</a:t>
            </a:r>
          </a:p>
        </p:txBody>
      </p:sp>
    </p:spTree>
    <p:extLst>
      <p:ext uri="{BB962C8B-B14F-4D97-AF65-F5344CB8AC3E}">
        <p14:creationId xmlns:p14="http://schemas.microsoft.com/office/powerpoint/2010/main" val="2994104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BBDA-D345-0E49-B5E5-42CFA2365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is great too..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A2D2C-1B86-A841-A082-B9097549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Fast, high-dimensional constraint satisfaction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Parallel gradient search learning: pursue many different solutions in parallel (serial search takes until the end of the universe..)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The </a:t>
            </a:r>
            <a:r>
              <a:rPr lang="en-US" i="1" dirty="0"/>
              <a:t>human</a:t>
            </a:r>
            <a:r>
              <a:rPr lang="en-US" dirty="0"/>
              <a:t> brain is the best known combination of parallel and serial processing! (animals are too parallel)</a:t>
            </a:r>
          </a:p>
        </p:txBody>
      </p:sp>
    </p:spTree>
    <p:extLst>
      <p:ext uri="{BB962C8B-B14F-4D97-AF65-F5344CB8AC3E}">
        <p14:creationId xmlns:p14="http://schemas.microsoft.com/office/powerpoint/2010/main" val="2542174226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27295</TotalTime>
  <Words>2391</Words>
  <Application>Microsoft Macintosh PowerPoint</Application>
  <PresentationFormat>Custom</PresentationFormat>
  <Paragraphs>361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Predictive Learning a Self Model: The Genesis of Symbolic Cognition?</vt:lpstr>
      <vt:lpstr>Goals to Symbols</vt:lpstr>
      <vt:lpstr>Goals drive Learning</vt:lpstr>
      <vt:lpstr>Goals, Motor Modeling</vt:lpstr>
      <vt:lpstr>Leabra Biological Architecture</vt:lpstr>
      <vt:lpstr>SAL: Synthesis of ACT-R &amp; Leabra</vt:lpstr>
      <vt:lpstr>Parallel vs. Serial</vt:lpstr>
      <vt:lpstr>More Serial Advantages</vt:lpstr>
      <vt:lpstr>Parallel is great too..</vt:lpstr>
      <vt:lpstr>PowerPoint Presentation</vt:lpstr>
      <vt:lpstr>PBWM System (bio LSTM)</vt:lpstr>
      <vt:lpstr>Dynamic, Adaptive Gating (BG)</vt:lpstr>
      <vt:lpstr>Basal Ganglia Reward Learning (Frank, 2005…; O’Reilly &amp; Frank 2006) </vt:lpstr>
      <vt:lpstr>BG Gates Super -&gt; Deep</vt:lpstr>
      <vt:lpstr>BG Gates Super -&gt; Deep</vt:lpstr>
      <vt:lpstr>PBWM Applications</vt:lpstr>
      <vt:lpstr>The Mystery of (Knowledge) Development</vt:lpstr>
      <vt:lpstr>Invariant Object Recognition is Hard</vt:lpstr>
      <vt:lpstr>Deep Convolutional Neural Nets</vt:lpstr>
      <vt:lpstr>The Predictive Bootstrap (Elman 1990; Elman, Bates, et al. 1996)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Combinatorial Representations</vt:lpstr>
      <vt:lpstr>Predictive Remapping</vt:lpstr>
      <vt:lpstr>Key Biological Data</vt:lpstr>
      <vt:lpstr>Experimental Test</vt:lpstr>
      <vt:lpstr>Central Hypotheses</vt:lpstr>
      <vt:lpstr>After Visual Learning..</vt:lpstr>
      <vt:lpstr>Thanks To</vt:lpstr>
      <vt:lpstr>Extras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PowerPoint Presentation</vt:lpstr>
      <vt:lpstr>Progressive Bottom-up Not Good</vt:lpstr>
      <vt:lpstr>Deep Attentional Dynamics (Reynolds &amp; Heeger, 2009; Grossberg, 1999)</vt:lpstr>
      <vt:lpstr>DeepLeabra Attentional Dynamics</vt:lpstr>
      <vt:lpstr>Attentional Dynamics Results</vt:lpstr>
      <vt:lpstr>Bidirectional Connections Carry Error Gradients (GeneRec; O’Reilly, 1996)</vt:lpstr>
      <vt:lpstr>Activation Diffs Implicitly Compute Derivatives (GeneRec; O’Reilly, 1996)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200</cp:revision>
  <dcterms:created xsi:type="dcterms:W3CDTF">2009-03-18T06:10:11Z</dcterms:created>
  <dcterms:modified xsi:type="dcterms:W3CDTF">2018-10-23T10:55:52Z</dcterms:modified>
</cp:coreProperties>
</file>